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1" r:id="rId3"/>
    <p:sldId id="262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30" d="100"/>
          <a:sy n="130" d="100"/>
        </p:scale>
        <p:origin x="-72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08989-1254-47F5-BA27-5AC7460B105F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F7E32-9B64-4754-A2AE-8E562F87D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F7E32-9B64-4754-A2AE-8E562F87DAE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8812C-FFE8-41E2-A8D6-9B789AFB7B50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C20C-EAC2-4530-BC13-F104CB277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8812C-FFE8-41E2-A8D6-9B789AFB7B50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C20C-EAC2-4530-BC13-F104CB277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8812C-FFE8-41E2-A8D6-9B789AFB7B50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C20C-EAC2-4530-BC13-F104CB277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8812C-FFE8-41E2-A8D6-9B789AFB7B50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C20C-EAC2-4530-BC13-F104CB277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8812C-FFE8-41E2-A8D6-9B789AFB7B50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C20C-EAC2-4530-BC13-F104CB277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8812C-FFE8-41E2-A8D6-9B789AFB7B50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C20C-EAC2-4530-BC13-F104CB277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8812C-FFE8-41E2-A8D6-9B789AFB7B50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C20C-EAC2-4530-BC13-F104CB277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8812C-FFE8-41E2-A8D6-9B789AFB7B50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C20C-EAC2-4530-BC13-F104CB277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8812C-FFE8-41E2-A8D6-9B789AFB7B50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C20C-EAC2-4530-BC13-F104CB277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8812C-FFE8-41E2-A8D6-9B789AFB7B50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C20C-EAC2-4530-BC13-F104CB277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8812C-FFE8-41E2-A8D6-9B789AFB7B50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C20C-EAC2-4530-BC13-F104CB277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8812C-FFE8-41E2-A8D6-9B789AFB7B50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7C20C-EAC2-4530-BC13-F104CB277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807882" y="1394611"/>
          <a:ext cx="5507319" cy="4693920"/>
        </p:xfrm>
        <a:graphic>
          <a:graphicData uri="http://schemas.openxmlformats.org/drawingml/2006/table">
            <a:tbl>
              <a:tblPr/>
              <a:tblGrid>
                <a:gridCol w="1359832"/>
                <a:gridCol w="1359832"/>
                <a:gridCol w="1359832"/>
                <a:gridCol w="1427823"/>
              </a:tblGrid>
              <a:tr h="234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Times New Roman"/>
                          <a:ea typeface="Times New Roman"/>
                          <a:cs typeface="Times New Roman"/>
                        </a:rPr>
                        <a:t>Parameters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79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Formula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MW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 err="1">
                          <a:latin typeface="Times New Roman"/>
                          <a:ea typeface="Times New Roman"/>
                          <a:cs typeface="Times New Roman"/>
                        </a:rPr>
                        <a:t>cryst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500" dirty="0" err="1">
                          <a:latin typeface="Times New Roman"/>
                          <a:ea typeface="Times New Roman"/>
                          <a:cs typeface="Times New Roman"/>
                        </a:rPr>
                        <a:t>syst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Space group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i="1" dirty="0">
                          <a:latin typeface="Times New Roman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/Å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i="1" dirty="0">
                          <a:latin typeface="Times New Roman"/>
                          <a:ea typeface="Times New Roman"/>
                          <a:cs typeface="Times New Roman"/>
                        </a:rPr>
                        <a:t>b 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/Å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i="1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/Å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α (°)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β (°)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γ (°)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i="1" dirty="0">
                          <a:latin typeface="Times New Roman"/>
                          <a:ea typeface="Times New Roman"/>
                          <a:cs typeface="Times New Roman"/>
                        </a:rPr>
                        <a:t>V 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/Å</a:t>
                      </a:r>
                      <a:r>
                        <a:rPr lang="en-US" sz="5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i="1" dirty="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i="1" dirty="0">
                          <a:latin typeface="Times New Roman"/>
                          <a:ea typeface="Times New Roman"/>
                          <a:cs typeface="Times New Roman"/>
                        </a:rPr>
                        <a:t>T 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/K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i="1" dirty="0">
                          <a:latin typeface="Times New Roman"/>
                          <a:ea typeface="Times New Roman"/>
                          <a:cs typeface="Times New Roman"/>
                        </a:rPr>
                        <a:t>λ 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/Å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i="1" dirty="0" err="1">
                          <a:latin typeface="Times New Roman"/>
                          <a:ea typeface="Times New Roman"/>
                          <a:cs typeface="Times New Roman"/>
                        </a:rPr>
                        <a:t>ρ</a:t>
                      </a:r>
                      <a:r>
                        <a:rPr lang="en-US" sz="500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(g/cm3)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i="1" dirty="0">
                          <a:latin typeface="Times New Roman"/>
                          <a:ea typeface="Times New Roman"/>
                          <a:cs typeface="Times New Roman"/>
                        </a:rPr>
                        <a:t>μ 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(mm-1)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Goodness of fit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i="1" dirty="0">
                          <a:latin typeface="Times New Roman"/>
                          <a:ea typeface="Times New Roman"/>
                          <a:cs typeface="Times New Roman"/>
                        </a:rPr>
                        <a:t>θ 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range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Total reflections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Unique  reflections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Observed data[</a:t>
                      </a:r>
                      <a:r>
                        <a:rPr lang="en-US" sz="500" i="1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&gt; 2σ(</a:t>
                      </a:r>
                      <a:r>
                        <a:rPr lang="en-US" sz="500" i="1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)]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 err="1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500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int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, wR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[(</a:t>
                      </a:r>
                      <a:r>
                        <a:rPr lang="en-US" sz="500" i="1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&gt; 2σ(</a:t>
                      </a:r>
                      <a:r>
                        <a:rPr lang="en-US" sz="500" i="1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)]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, wR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(all data)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H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F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Fe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N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O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P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941.88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monoclinic</a:t>
                      </a: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P2</a:t>
                      </a:r>
                      <a:r>
                        <a:rPr lang="en-US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/m</a:t>
                      </a: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8.929(3)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22.930(8)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9.205(3)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90.00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117.449(6)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90.00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1672.3(10)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298(2)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0.71073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1.870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1.259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1.277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1.78 - 25.00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16193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3031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2412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0.0833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0.0883, 0.1540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0.1142, 0.1636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H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F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Fe N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O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P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1133.06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orthorhombic</a:t>
                      </a: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P2</a:t>
                      </a:r>
                      <a:r>
                        <a:rPr lang="en-US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14.063(3)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15.562(3)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19.314(4)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90.00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90.00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90.00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4226.8(15)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298(2)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0.71073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1.781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0.809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1.173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1.68 - 25.00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40807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7451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6678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0.0772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0.0713, 0.1372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0.0810, 0.1412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H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F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Fe N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O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 P</a:t>
                      </a:r>
                      <a:r>
                        <a:rPr lang="en-US" sz="5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830.01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monoclinic</a:t>
                      </a: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P2</a:t>
                      </a:r>
                      <a:r>
                        <a:rPr lang="en-US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/n</a:t>
                      </a: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15.215(3)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10.924(2)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19.809(4)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90.00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109.111(4)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90.00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3111.0(10)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298(2)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0.71073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1.772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0.893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0.998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1.48 - 25.00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28974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5470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3236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0.0848</a:t>
                      </a:r>
                      <a:b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0.0520, 0.1024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Times New Roman"/>
                        </a:rPr>
                        <a:t>0.1040, 0.1181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2.bp.blogspot.com/-B-6gSM0wsXw/UC_bwvm7ooI/AAAAAAAABAw/1y1TIhYkcpc/s1600/seve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-76200"/>
            <a:ext cx="5428279" cy="3429000"/>
          </a:xfrm>
          <a:prstGeom prst="rect">
            <a:avLst/>
          </a:prstGeom>
          <a:noFill/>
        </p:spPr>
      </p:pic>
      <p:pic>
        <p:nvPicPr>
          <p:cNvPr id="15364" name="Picture 4" descr="http://pms.iitk.ernet.in/wiki/images/JK-table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505200"/>
            <a:ext cx="4419600" cy="2743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home.iitk.ac.in/~sangals/crystosim/Bravai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762000"/>
            <a:ext cx="5791200" cy="4844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b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295401"/>
            <a:ext cx="2575607" cy="2362199"/>
          </a:xfrm>
          <a:prstGeom prst="rect">
            <a:avLst/>
          </a:prstGeom>
        </p:spPr>
      </p:pic>
      <p:pic>
        <p:nvPicPr>
          <p:cNvPr id="3" name="Picture 2" descr="21nai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219200"/>
            <a:ext cx="3595688" cy="2419459"/>
          </a:xfrm>
          <a:prstGeom prst="rect">
            <a:avLst/>
          </a:prstGeom>
        </p:spPr>
      </p:pic>
      <p:pic>
        <p:nvPicPr>
          <p:cNvPr id="4" name="Picture 3" descr="3132screw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3810000"/>
            <a:ext cx="5029200" cy="29432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15200" y="2590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r>
              <a:rPr lang="en-US" sz="2800" b="1" baseline="-25000" dirty="0" smtClean="0"/>
              <a:t>1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3429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Screw Axis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34290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Rotary inversion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142na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609600"/>
            <a:ext cx="5162550" cy="3409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xtal.iqfr.csic.es/Cristalografia/archivos_03/glid-plane-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"/>
            <a:ext cx="3810000" cy="2533651"/>
          </a:xfrm>
          <a:prstGeom prst="rect">
            <a:avLst/>
          </a:prstGeom>
          <a:noFill/>
        </p:spPr>
      </p:pic>
      <p:pic>
        <p:nvPicPr>
          <p:cNvPr id="16388" name="Picture 4" descr="ORTEP drawing showing three symmetry related molecules of [V(O)(oda)(H2O)2]&#10;1 that are interconnected by hydrogen bonds. Each molecule possesses a twofold axis whereas different molecules are related by glide planes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609600"/>
            <a:ext cx="3619500" cy="4191001"/>
          </a:xfrm>
          <a:prstGeom prst="rect">
            <a:avLst/>
          </a:prstGeom>
          <a:noFill/>
        </p:spPr>
      </p:pic>
      <p:pic>
        <p:nvPicPr>
          <p:cNvPr id="16390" name="Picture 6" descr="http://mathmunch.files.wordpress.com/2012/07/ste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352800"/>
            <a:ext cx="4552950" cy="11144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24400" y="609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Glide Plane a, b, c, n, 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xtal.iqfr.csic.es/Cristalografia/archivos_03/centro-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1785620" cy="1447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" y="1981200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Hands (left and right) related through a center of symmetry</a:t>
            </a:r>
            <a:endParaRPr lang="en-US" dirty="0"/>
          </a:p>
        </p:txBody>
      </p:sp>
      <p:pic>
        <p:nvPicPr>
          <p:cNvPr id="3076" name="Picture 4" descr="http://www.xtal.iqfr.csic.es/Cristalografia/archivos_03/twofold-screw-axis-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0"/>
            <a:ext cx="1905000" cy="28384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90800" y="2895600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Twofold screw axis.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A screw axis consists of a rotation followed by a translation </a:t>
            </a:r>
            <a:endParaRPr lang="en-US" dirty="0"/>
          </a:p>
        </p:txBody>
      </p:sp>
      <p:sp>
        <p:nvSpPr>
          <p:cNvPr id="3078" name="AutoShape 6" descr="Image result for glide pla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http://www.xtal.iqfr.csic.es/Cristalografia/archivos_03/symmetry/glide-plan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228600"/>
            <a:ext cx="1732547" cy="2743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562600" y="2895600"/>
            <a:ext cx="1752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A glide plane.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 reflection followed by a translation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229</Words>
  <Application>Microsoft Office PowerPoint</Application>
  <PresentationFormat>On-screen Show (4:3)</PresentationFormat>
  <Paragraphs>107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8</cp:revision>
  <dcterms:created xsi:type="dcterms:W3CDTF">2015-08-17T22:42:53Z</dcterms:created>
  <dcterms:modified xsi:type="dcterms:W3CDTF">2015-08-24T10:54:34Z</dcterms:modified>
</cp:coreProperties>
</file>